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756" r:id="rId1"/>
  </p:sldMasterIdLst>
  <p:notesMasterIdLst>
    <p:notesMasterId r:id="rId3"/>
  </p:notesMasterIdLst>
  <p:sldIdLst>
    <p:sldId id="256" r:id="rId2"/>
  </p:sldIdLst>
  <p:sldSz cx="118792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360"/>
    <a:srgbClr val="02AA6D"/>
    <a:srgbClr val="92D050"/>
    <a:srgbClr val="FF578F"/>
    <a:srgbClr val="8988FF"/>
    <a:srgbClr val="9B00A8"/>
    <a:srgbClr val="FFFFFF"/>
    <a:srgbClr val="E841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84" y="-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F8162-D030-4B97-BB70-410BDE75756C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731963" y="1143000"/>
            <a:ext cx="3394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A4EA8-80F8-44F8-993E-C7DBB27F7F4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60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7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4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7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1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75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7" algn="l" defTabSz="9143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A4EA8-80F8-44F8-993E-C7DBB27F7F48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388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767462"/>
            <a:ext cx="10097374" cy="3759917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5672376"/>
            <a:ext cx="8909447" cy="2607442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49" indent="0" algn="ctr">
              <a:buNone/>
              <a:defRPr sz="2598"/>
            </a:lvl2pPr>
            <a:lvl3pPr marL="1187897" indent="0" algn="ctr">
              <a:buNone/>
              <a:defRPr sz="2338"/>
            </a:lvl3pPr>
            <a:lvl4pPr marL="1781846" indent="0" algn="ctr">
              <a:buNone/>
              <a:defRPr sz="2079"/>
            </a:lvl4pPr>
            <a:lvl5pPr marL="2375794" indent="0" algn="ctr">
              <a:buNone/>
              <a:defRPr sz="2079"/>
            </a:lvl5pPr>
            <a:lvl6pPr marL="2969743" indent="0" algn="ctr">
              <a:buNone/>
              <a:defRPr sz="2079"/>
            </a:lvl6pPr>
            <a:lvl7pPr marL="3563691" indent="0" algn="ctr">
              <a:buNone/>
              <a:defRPr sz="2079"/>
            </a:lvl7pPr>
            <a:lvl8pPr marL="4157640" indent="0" algn="ctr">
              <a:buNone/>
              <a:defRPr sz="2079"/>
            </a:lvl8pPr>
            <a:lvl9pPr marL="4751588" indent="0" algn="ctr">
              <a:buNone/>
              <a:defRPr sz="2079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43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849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2692444"/>
            <a:ext cx="10245864" cy="4492401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7227345"/>
            <a:ext cx="10245864" cy="2362447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>
                    <a:tint val="82000"/>
                  </a:schemeClr>
                </a:solidFill>
              </a:defRPr>
            </a:lvl1pPr>
            <a:lvl2pPr marL="593949" indent="0">
              <a:buNone/>
              <a:defRPr sz="2598">
                <a:solidFill>
                  <a:schemeClr val="tx1">
                    <a:tint val="82000"/>
                  </a:schemeClr>
                </a:solidFill>
              </a:defRPr>
            </a:lvl2pPr>
            <a:lvl3pPr marL="1187897" indent="0">
              <a:buNone/>
              <a:defRPr sz="2338">
                <a:solidFill>
                  <a:schemeClr val="tx1">
                    <a:tint val="82000"/>
                  </a:schemeClr>
                </a:solidFill>
              </a:defRPr>
            </a:lvl3pPr>
            <a:lvl4pPr marL="1781846" indent="0">
              <a:buNone/>
              <a:defRPr sz="2079">
                <a:solidFill>
                  <a:schemeClr val="tx1">
                    <a:tint val="82000"/>
                  </a:schemeClr>
                </a:solidFill>
              </a:defRPr>
            </a:lvl4pPr>
            <a:lvl5pPr marL="2375794" indent="0">
              <a:buNone/>
              <a:defRPr sz="2079">
                <a:solidFill>
                  <a:schemeClr val="tx1">
                    <a:tint val="82000"/>
                  </a:schemeClr>
                </a:solidFill>
              </a:defRPr>
            </a:lvl5pPr>
            <a:lvl6pPr marL="2969743" indent="0">
              <a:buNone/>
              <a:defRPr sz="2079">
                <a:solidFill>
                  <a:schemeClr val="tx1">
                    <a:tint val="82000"/>
                  </a:schemeClr>
                </a:solidFill>
              </a:defRPr>
            </a:lvl6pPr>
            <a:lvl7pPr marL="3563691" indent="0">
              <a:buNone/>
              <a:defRPr sz="2079">
                <a:solidFill>
                  <a:schemeClr val="tx1">
                    <a:tint val="82000"/>
                  </a:schemeClr>
                </a:solidFill>
              </a:defRPr>
            </a:lvl7pPr>
            <a:lvl8pPr marL="4157640" indent="0">
              <a:buNone/>
              <a:defRPr sz="2079">
                <a:solidFill>
                  <a:schemeClr val="tx1">
                    <a:tint val="82000"/>
                  </a:schemeClr>
                </a:solidFill>
              </a:defRPr>
            </a:lvl8pPr>
            <a:lvl9pPr marL="4751588" indent="0">
              <a:buNone/>
              <a:defRPr sz="207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40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2874937"/>
            <a:ext cx="5048687" cy="685235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2874937"/>
            <a:ext cx="5048687" cy="685235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943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574990"/>
            <a:ext cx="10245864" cy="208745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2647443"/>
            <a:ext cx="5025484" cy="1297471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3944914"/>
            <a:ext cx="5025484" cy="580237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2647443"/>
            <a:ext cx="5050234" cy="1297471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3944914"/>
            <a:ext cx="5050234" cy="580237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621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886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334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719984"/>
            <a:ext cx="3831372" cy="2519945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554968"/>
            <a:ext cx="6013877" cy="7674832"/>
          </a:xfrm>
        </p:spPr>
        <p:txBody>
          <a:bodyPr/>
          <a:lstStyle>
            <a:lvl1pPr>
              <a:defRPr sz="4157"/>
            </a:lvl1pPr>
            <a:lvl2pPr>
              <a:defRPr sz="3637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3239929"/>
            <a:ext cx="3831372" cy="6002369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4226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719984"/>
            <a:ext cx="3831372" cy="2519945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554968"/>
            <a:ext cx="6013877" cy="7674832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49" indent="0">
              <a:buNone/>
              <a:defRPr sz="3637"/>
            </a:lvl2pPr>
            <a:lvl3pPr marL="1187897" indent="0">
              <a:buNone/>
              <a:defRPr sz="3118"/>
            </a:lvl3pPr>
            <a:lvl4pPr marL="1781846" indent="0">
              <a:buNone/>
              <a:defRPr sz="2598"/>
            </a:lvl4pPr>
            <a:lvl5pPr marL="2375794" indent="0">
              <a:buNone/>
              <a:defRPr sz="2598"/>
            </a:lvl5pPr>
            <a:lvl6pPr marL="2969743" indent="0">
              <a:buNone/>
              <a:defRPr sz="2598"/>
            </a:lvl6pPr>
            <a:lvl7pPr marL="3563691" indent="0">
              <a:buNone/>
              <a:defRPr sz="2598"/>
            </a:lvl7pPr>
            <a:lvl8pPr marL="4157640" indent="0">
              <a:buNone/>
              <a:defRPr sz="2598"/>
            </a:lvl8pPr>
            <a:lvl9pPr marL="4751588" indent="0">
              <a:buNone/>
              <a:defRPr sz="2598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3239929"/>
            <a:ext cx="3831372" cy="6002369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39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821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574987"/>
            <a:ext cx="2561466" cy="9152300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574987"/>
            <a:ext cx="7535907" cy="915230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307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574990"/>
            <a:ext cx="10245864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2874937"/>
            <a:ext cx="10245864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10009783"/>
            <a:ext cx="2672834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68A121-A885-46E4-9548-CEE3D4B029B0}" type="datetimeFigureOut">
              <a:rPr lang="el-GR" smtClean="0"/>
              <a:t>16/10/2026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10009783"/>
            <a:ext cx="4009251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10009783"/>
            <a:ext cx="2672834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C6531C-FA6D-4F31-A729-A80BF0B740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089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1187897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74" indent="-296974" algn="l" defTabSz="1187897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7" kern="1200">
          <a:solidFill>
            <a:schemeClr val="tx1"/>
          </a:solidFill>
          <a:latin typeface="+mn-lt"/>
          <a:ea typeface="+mn-ea"/>
          <a:cs typeface="+mn-cs"/>
        </a:defRPr>
      </a:lvl1pPr>
      <a:lvl2pPr marL="890923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871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820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768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717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665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614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562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49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897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846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794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691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64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588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" name="Ομάδα 2118">
            <a:extLst>
              <a:ext uri="{FF2B5EF4-FFF2-40B4-BE49-F238E27FC236}">
                <a16:creationId xmlns:a16="http://schemas.microsoft.com/office/drawing/2014/main" id="{AB90EF9C-3797-8E84-10F6-2630971D99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65" y="-24622"/>
            <a:ext cx="11881936" cy="12089096"/>
            <a:chOff x="5265" y="-24622"/>
            <a:chExt cx="11881936" cy="12089096"/>
          </a:xfrm>
        </p:grpSpPr>
        <p:pic>
          <p:nvPicPr>
            <p:cNvPr id="2109" name="Εικόνα 2108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<a:extLst>
                <a:ext uri="{FF2B5EF4-FFF2-40B4-BE49-F238E27FC236}">
                  <a16:creationId xmlns:a16="http://schemas.microsoft.com/office/drawing/2014/main" id="{A03B373E-192C-6857-88D5-C31C6AE7F2C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65" y="-24622"/>
              <a:ext cx="3666358" cy="6989199"/>
            </a:xfrm>
            <a:prstGeom prst="rect">
              <a:avLst/>
            </a:prstGeom>
          </p:spPr>
        </p:pic>
        <p:pic>
          <p:nvPicPr>
            <p:cNvPr id="2110" name="Εικόνα 2109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<a:extLst>
                <a:ext uri="{FF2B5EF4-FFF2-40B4-BE49-F238E27FC236}">
                  <a16:creationId xmlns:a16="http://schemas.microsoft.com/office/drawing/2014/main" id="{1BAB5350-9CD6-069B-24BD-25AC50AF89E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3357" y="-24622"/>
              <a:ext cx="3666358" cy="6989199"/>
            </a:xfrm>
            <a:prstGeom prst="rect">
              <a:avLst/>
            </a:prstGeom>
          </p:spPr>
        </p:pic>
        <p:pic>
          <p:nvPicPr>
            <p:cNvPr id="2111" name="Εικόνα 2110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<a:extLst>
                <a:ext uri="{FF2B5EF4-FFF2-40B4-BE49-F238E27FC236}">
                  <a16:creationId xmlns:a16="http://schemas.microsoft.com/office/drawing/2014/main" id="{FA9282BE-F9C9-E60B-537E-5352EFB1FCE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449" y="-16121"/>
              <a:ext cx="3666358" cy="6989199"/>
            </a:xfrm>
            <a:prstGeom prst="rect">
              <a:avLst/>
            </a:prstGeom>
          </p:spPr>
        </p:pic>
        <p:pic>
          <p:nvPicPr>
            <p:cNvPr id="2112" name="Εικόνα 2111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<a:extLst>
                <a:ext uri="{FF2B5EF4-FFF2-40B4-BE49-F238E27FC236}">
                  <a16:creationId xmlns:a16="http://schemas.microsoft.com/office/drawing/2014/main" id="{AD92F2F4-0B22-C445-6E63-1890F0F6005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rcRect r="52946"/>
            <a:stretch/>
          </p:blipFill>
          <p:spPr>
            <a:xfrm>
              <a:off x="10148837" y="-16121"/>
              <a:ext cx="1725162" cy="6989199"/>
            </a:xfrm>
            <a:prstGeom prst="rect">
              <a:avLst/>
            </a:prstGeom>
          </p:spPr>
        </p:pic>
        <p:grpSp>
          <p:nvGrpSpPr>
            <p:cNvPr id="2114" name="Ομάδα 2113">
              <a:extLst>
                <a:ext uri="{FF2B5EF4-FFF2-40B4-BE49-F238E27FC236}">
                  <a16:creationId xmlns:a16="http://schemas.microsoft.com/office/drawing/2014/main" id="{7A99E2B0-7460-A03B-B968-D53A49A3614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5265" y="5066774"/>
              <a:ext cx="11881936" cy="6997700"/>
              <a:chOff x="0" y="-258471"/>
              <a:chExt cx="10967942" cy="6023906"/>
            </a:xfrm>
          </p:grpSpPr>
          <p:pic>
            <p:nvPicPr>
              <p:cNvPr id="2115" name="Εικόνα 2114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  <a:extLst>
                  <a:ext uri="{FF2B5EF4-FFF2-40B4-BE49-F238E27FC236}">
                    <a16:creationId xmlns:a16="http://schemas.microsoft.com/office/drawing/2014/main" id="{DC2638D4-447F-900E-BF02-AB8213DD6F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258471"/>
                <a:ext cx="3384331" cy="6016588"/>
              </a:xfrm>
              <a:prstGeom prst="rect">
                <a:avLst/>
              </a:prstGeom>
            </p:spPr>
          </p:pic>
          <p:pic>
            <p:nvPicPr>
              <p:cNvPr id="2116" name="Εικόνα 2115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  <a:extLst>
                  <a:ext uri="{FF2B5EF4-FFF2-40B4-BE49-F238E27FC236}">
                    <a16:creationId xmlns:a16="http://schemas.microsoft.com/office/drawing/2014/main" id="{E602DAC9-86A0-4BBA-EF95-98D1C8D58E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18239" y="-258471"/>
                <a:ext cx="3384331" cy="6016588"/>
              </a:xfrm>
              <a:prstGeom prst="rect">
                <a:avLst/>
              </a:prstGeom>
            </p:spPr>
          </p:pic>
          <p:pic>
            <p:nvPicPr>
              <p:cNvPr id="2117" name="Εικόνα 2116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  <a:extLst>
                  <a:ext uri="{FF2B5EF4-FFF2-40B4-BE49-F238E27FC236}">
                    <a16:creationId xmlns:a16="http://schemas.microsoft.com/office/drawing/2014/main" id="{B25CF865-5B8C-A27F-42C3-0075D62A52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36478" y="-251153"/>
                <a:ext cx="3384331" cy="6016588"/>
              </a:xfrm>
              <a:prstGeom prst="rect">
                <a:avLst/>
              </a:prstGeom>
            </p:spPr>
          </p:pic>
          <p:pic>
            <p:nvPicPr>
              <p:cNvPr id="2118" name="Εικόνα 2117" descr="Εικόνα που περιέχει μοτίβο, χαρτί περιτυλίγματος, συμμετρία, χωρίς ραφή&#10;&#10;Το περιεχόμενο που δημιουργείται από τεχνολογία AI ενδέχεται να είναι εσφαλμένο.">
                <a:extLst>
                  <a:ext uri="{FF2B5EF4-FFF2-40B4-BE49-F238E27FC236}">
                    <a16:creationId xmlns:a16="http://schemas.microsoft.com/office/drawing/2014/main" id="{E403CB16-3E11-DBC0-66B3-CA8500F3E05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rcRect r="52586"/>
              <a:stretch/>
            </p:blipFill>
            <p:spPr>
              <a:xfrm>
                <a:off x="9363298" y="-251153"/>
                <a:ext cx="1604644" cy="6016588"/>
              </a:xfrm>
              <a:prstGeom prst="rect">
                <a:avLst/>
              </a:prstGeom>
            </p:spPr>
          </p:pic>
        </p:grpSp>
      </p:grpSp>
      <p:sp>
        <p:nvSpPr>
          <p:cNvPr id="2125" name="Ορθογώνιο 2124">
            <a:extLst>
              <a:ext uri="{FF2B5EF4-FFF2-40B4-BE49-F238E27FC236}">
                <a16:creationId xmlns:a16="http://schemas.microsoft.com/office/drawing/2014/main" id="{B96D68D9-1344-A7D6-FD7F-70E2BD5C8E03}"/>
              </a:ext>
            </a:extLst>
          </p:cNvPr>
          <p:cNvSpPr/>
          <p:nvPr/>
        </p:nvSpPr>
        <p:spPr>
          <a:xfrm>
            <a:off x="1931985" y="3515001"/>
            <a:ext cx="5849096" cy="6380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060" name="Πίνακας 2059">
            <a:extLst>
              <a:ext uri="{FF2B5EF4-FFF2-40B4-BE49-F238E27FC236}">
                <a16:creationId xmlns:a16="http://schemas.microsoft.com/office/drawing/2014/main" id="{F6B117A8-B5F8-CBB0-089E-32AF28E51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60902"/>
              </p:ext>
            </p:extLst>
          </p:nvPr>
        </p:nvGraphicFramePr>
        <p:xfrm>
          <a:off x="342153" y="8106507"/>
          <a:ext cx="3572749" cy="2667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49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721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Visual mock-up/prototype </a:t>
                      </a:r>
                    </a:p>
                  </a:txBody>
                  <a:tcPr marL="85380" marR="85380" marT="42689" marB="426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295312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insert here one image (screenshot, drawing or sketch) illustrating the proposed solution.]</a:t>
                      </a:r>
                      <a:endParaRPr lang="el-GR" sz="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graphicFrame>
        <p:nvGraphicFramePr>
          <p:cNvPr id="57" name="Πίνακας 56">
            <a:extLst>
              <a:ext uri="{FF2B5EF4-FFF2-40B4-BE49-F238E27FC236}">
                <a16:creationId xmlns:a16="http://schemas.microsoft.com/office/drawing/2014/main" id="{F9113F81-71B6-4336-BD6F-5BA948289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899967"/>
              </p:ext>
            </p:extLst>
          </p:nvPr>
        </p:nvGraphicFramePr>
        <p:xfrm>
          <a:off x="333768" y="2315764"/>
          <a:ext cx="1401377" cy="2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377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Title of the solution*</a:t>
                      </a:r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A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59" name="Πίνακας 58">
            <a:extLst>
              <a:ext uri="{FF2B5EF4-FFF2-40B4-BE49-F238E27FC236}">
                <a16:creationId xmlns:a16="http://schemas.microsoft.com/office/drawing/2014/main" id="{D85DD03B-2CAD-7F28-6EDA-828F33A59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353540"/>
              </p:ext>
            </p:extLst>
          </p:nvPr>
        </p:nvGraphicFramePr>
        <p:xfrm>
          <a:off x="1917707" y="2325067"/>
          <a:ext cx="5863374" cy="2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3374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GB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(max. 10 words)</a:t>
                      </a:r>
                      <a:endParaRPr lang="el-GR" sz="9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60" name="Πίνακας 59">
            <a:extLst>
              <a:ext uri="{FF2B5EF4-FFF2-40B4-BE49-F238E27FC236}">
                <a16:creationId xmlns:a16="http://schemas.microsoft.com/office/drawing/2014/main" id="{2EF44498-1713-EA17-9A05-DD3DA5495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84547"/>
              </p:ext>
            </p:extLst>
          </p:nvPr>
        </p:nvGraphicFramePr>
        <p:xfrm>
          <a:off x="338473" y="2717111"/>
          <a:ext cx="1401377" cy="2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377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Team Name</a:t>
                      </a:r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A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39853EC8-9D4F-4C96-C1FB-4B02C1294D6B}"/>
              </a:ext>
            </a:extLst>
          </p:cNvPr>
          <p:cNvSpPr txBox="1"/>
          <p:nvPr/>
        </p:nvSpPr>
        <p:spPr>
          <a:xfrm>
            <a:off x="330024" y="10867545"/>
            <a:ext cx="11190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47"/>
              </a:spcAft>
              <a:buSzPts val="1000"/>
              <a:tabLst>
                <a:tab pos="426845" algn="l"/>
              </a:tabLst>
            </a:pPr>
            <a:r>
              <a:rPr lang="el-GR" sz="900" dirty="0">
                <a:latin typeface="Century Gothic" panose="020B0502020202020204" pitchFamily="34" charset="0"/>
                <a:cs typeface="Arial" panose="020B0604020202020204" pitchFamily="34" charset="0"/>
              </a:rPr>
              <a:t>*</a:t>
            </a:r>
            <a:r>
              <a:rPr lang="en-GB" sz="9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Choose a title that communicates both digital learning and lake protection. Use memorable words suitable for public campaigns or solution branding. </a:t>
            </a:r>
            <a:r>
              <a:rPr lang="en-US" sz="900" b="1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Tip:</a:t>
            </a:r>
            <a:r>
              <a:rPr lang="en-US" sz="90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Think of something that could easily become a solution name.   </a:t>
            </a:r>
            <a:endParaRPr lang="el-GR" sz="9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049" name="Πίνακας 2048">
            <a:extLst>
              <a:ext uri="{FF2B5EF4-FFF2-40B4-BE49-F238E27FC236}">
                <a16:creationId xmlns:a16="http://schemas.microsoft.com/office/drawing/2014/main" id="{1FC33D27-1D20-C5EA-AE87-AE0EA14F8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10155"/>
              </p:ext>
            </p:extLst>
          </p:nvPr>
        </p:nvGraphicFramePr>
        <p:xfrm>
          <a:off x="4165780" y="5326030"/>
          <a:ext cx="3572748" cy="2667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48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721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Target group</a:t>
                      </a:r>
                      <a:endParaRPr lang="el-GR" sz="18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295313">
                <a:tc>
                  <a:txBody>
                    <a:bodyPr/>
                    <a:lstStyle/>
                    <a:p>
                      <a:r>
                        <a:rPr lang="en-US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define your solution users (students, teachers, families, citizen scientists, local communities)  and explain how your solution is adapted to their learning needs and engagement patterns. (max. 200 words)] </a:t>
                      </a:r>
                      <a:endParaRPr lang="el-GR" sz="7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graphicFrame>
        <p:nvGraphicFramePr>
          <p:cNvPr id="2052" name="Πίνακας 2051">
            <a:extLst>
              <a:ext uri="{FF2B5EF4-FFF2-40B4-BE49-F238E27FC236}">
                <a16:creationId xmlns:a16="http://schemas.microsoft.com/office/drawing/2014/main" id="{E5F3DF34-CBDC-2BD0-5595-67F69F1DB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939037"/>
              </p:ext>
            </p:extLst>
          </p:nvPr>
        </p:nvGraphicFramePr>
        <p:xfrm>
          <a:off x="4166571" y="8106508"/>
          <a:ext cx="3572750" cy="266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50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721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Impact</a:t>
                      </a:r>
                      <a:endParaRPr lang="el-GR" sz="18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295312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explain the expected learning and behavioral outcomes, describe how the solution could influence habits or inspire participation in water protection and outline measurable impacts (e.g., number of users, clean-up events initiated, awareness raised).(max. 200 words)] </a:t>
                      </a:r>
                      <a:endParaRPr lang="el-GR" sz="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pic>
        <p:nvPicPr>
          <p:cNvPr id="2056" name="Shape 7">
            <a:extLst>
              <a:ext uri="{FF2B5EF4-FFF2-40B4-BE49-F238E27FC236}">
                <a16:creationId xmlns:a16="http://schemas.microsoft.com/office/drawing/2014/main" id="{330CB095-1613-AFF6-E3CD-1A4D70EF496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3659" y="511669"/>
            <a:ext cx="1460137" cy="823735"/>
          </a:xfrm>
          <a:prstGeom prst="rect">
            <a:avLst/>
          </a:prstGeom>
        </p:spPr>
      </p:pic>
      <p:graphicFrame>
        <p:nvGraphicFramePr>
          <p:cNvPr id="2058" name="Πίνακας 2057">
            <a:extLst>
              <a:ext uri="{FF2B5EF4-FFF2-40B4-BE49-F238E27FC236}">
                <a16:creationId xmlns:a16="http://schemas.microsoft.com/office/drawing/2014/main" id="{54B58084-F993-A405-1656-7F4BD1153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293261"/>
              </p:ext>
            </p:extLst>
          </p:nvPr>
        </p:nvGraphicFramePr>
        <p:xfrm>
          <a:off x="341361" y="5326030"/>
          <a:ext cx="3572749" cy="2667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49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721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Solution description</a:t>
                      </a:r>
                      <a:endParaRPr lang="el-GR" sz="18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295313">
                <a:tc>
                  <a:txBody>
                    <a:bodyPr/>
                    <a:lstStyle/>
                    <a:p>
                      <a:r>
                        <a:rPr lang="en-US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provide a short overview of your </a:t>
                      </a:r>
                      <a:r>
                        <a:rPr lang="en-GB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r>
                        <a:rPr lang="en-US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concept (What does it do? Who uses it?). Indicate the core features of your solution’s visual prototype or mock-up (e.g. data collection, AR experiences, educational challenges) and the learning goals (what users should know, feel, or do differently.) (max. 200 words)]</a:t>
                      </a:r>
                      <a:endParaRPr lang="el-GR" sz="7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graphicFrame>
        <p:nvGraphicFramePr>
          <p:cNvPr id="2061" name="Πίνακας 2060">
            <a:extLst>
              <a:ext uri="{FF2B5EF4-FFF2-40B4-BE49-F238E27FC236}">
                <a16:creationId xmlns:a16="http://schemas.microsoft.com/office/drawing/2014/main" id="{95EBC2A0-B3BE-58FA-C79F-0F14793A6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40914"/>
              </p:ext>
            </p:extLst>
          </p:nvPr>
        </p:nvGraphicFramePr>
        <p:xfrm>
          <a:off x="7959435" y="5713451"/>
          <a:ext cx="3572748" cy="2286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48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372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Sustainability</a:t>
                      </a:r>
                      <a:endParaRPr lang="el-GR" sz="18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1927155">
                <a:tc>
                  <a:txBody>
                    <a:bodyPr/>
                    <a:lstStyle/>
                    <a:p>
                      <a:r>
                        <a:rPr lang="en-US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describe how it will remain relevant beyond the hackathon (strategy for funding your idea). (max. 200 words)]</a:t>
                      </a:r>
                      <a:endParaRPr lang="el-GR" sz="7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graphicFrame>
        <p:nvGraphicFramePr>
          <p:cNvPr id="2062" name="Πίνακας 2061">
            <a:extLst>
              <a:ext uri="{FF2B5EF4-FFF2-40B4-BE49-F238E27FC236}">
                <a16:creationId xmlns:a16="http://schemas.microsoft.com/office/drawing/2014/main" id="{42816C57-8672-F50F-F18B-711108058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993812"/>
              </p:ext>
            </p:extLst>
          </p:nvPr>
        </p:nvGraphicFramePr>
        <p:xfrm>
          <a:off x="7959435" y="8106509"/>
          <a:ext cx="3572748" cy="2693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48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757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Team work</a:t>
                      </a:r>
                      <a:endParaRPr lang="el-GR" sz="18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317534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include the following: (max. 200 words)]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Team leader name: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Team members’ names: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Introduce team members’ roles (design, education, environment, tech).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Mention how your combined skills make the solution’s visual prototype feasible </a:t>
                      </a:r>
                    </a:p>
                    <a:p>
                      <a:endParaRPr lang="el-GR" sz="8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graphicFrame>
        <p:nvGraphicFramePr>
          <p:cNvPr id="2063" name="Πίνακας 2062">
            <a:extLst>
              <a:ext uri="{FF2B5EF4-FFF2-40B4-BE49-F238E27FC236}">
                <a16:creationId xmlns:a16="http://schemas.microsoft.com/office/drawing/2014/main" id="{F970A1AA-4422-E2DD-EDF6-99E594EB9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884332"/>
              </p:ext>
            </p:extLst>
          </p:nvPr>
        </p:nvGraphicFramePr>
        <p:xfrm>
          <a:off x="347551" y="3155728"/>
          <a:ext cx="1422080" cy="2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080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Challenge Category</a:t>
                      </a:r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A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2064" name="Πίνακας 2063">
            <a:extLst>
              <a:ext uri="{FF2B5EF4-FFF2-40B4-BE49-F238E27FC236}">
                <a16:creationId xmlns:a16="http://schemas.microsoft.com/office/drawing/2014/main" id="{3A9D3C81-021C-66C4-CC6A-3F72AFA4E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206776"/>
              </p:ext>
            </p:extLst>
          </p:nvPr>
        </p:nvGraphicFramePr>
        <p:xfrm>
          <a:off x="7956255" y="3175603"/>
          <a:ext cx="3589241" cy="2365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9241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505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Innovativeness</a:t>
                      </a:r>
                      <a:endParaRPr lang="el-GR" sz="18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006072">
                <a:tc>
                  <a:txBody>
                    <a:bodyPr/>
                    <a:lstStyle/>
                    <a:p>
                      <a:r>
                        <a:rPr lang="en-US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highlight what’s new about your solution (e.g. sensor integration etc.) and explain how your solution adds value or reaches audiences differently. (max. 200 words)]</a:t>
                      </a:r>
                      <a:endParaRPr lang="el-GR" sz="7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graphicFrame>
        <p:nvGraphicFramePr>
          <p:cNvPr id="2067" name="Πίνακας 2066">
            <a:extLst>
              <a:ext uri="{FF2B5EF4-FFF2-40B4-BE49-F238E27FC236}">
                <a16:creationId xmlns:a16="http://schemas.microsoft.com/office/drawing/2014/main" id="{B16FF0C3-80C7-1344-28D7-458717330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002515"/>
              </p:ext>
            </p:extLst>
          </p:nvPr>
        </p:nvGraphicFramePr>
        <p:xfrm>
          <a:off x="1944805" y="3161513"/>
          <a:ext cx="5836276" cy="2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6276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Awareness on lake protection and restoration</a:t>
                      </a:r>
                      <a:endParaRPr lang="el-GR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2068" name="Πίνακας 2067">
            <a:extLst>
              <a:ext uri="{FF2B5EF4-FFF2-40B4-BE49-F238E27FC236}">
                <a16:creationId xmlns:a16="http://schemas.microsoft.com/office/drawing/2014/main" id="{6F732560-18B6-D7BE-CE3B-F600E1BD5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436521"/>
              </p:ext>
            </p:extLst>
          </p:nvPr>
        </p:nvGraphicFramePr>
        <p:xfrm>
          <a:off x="7967878" y="610878"/>
          <a:ext cx="3572747" cy="242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47">
                  <a:extLst>
                    <a:ext uri="{9D8B030D-6E8A-4147-A177-3AD203B41FA5}">
                      <a16:colId xmlns:a16="http://schemas.microsoft.com/office/drawing/2014/main" val="1537498208"/>
                    </a:ext>
                  </a:extLst>
                </a:gridCol>
              </a:tblGrid>
              <a:tr h="3602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36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Challenge Addressed</a:t>
                      </a:r>
                      <a:endParaRPr lang="el-GR" sz="1600" b="1" dirty="0">
                        <a:solidFill>
                          <a:srgbClr val="002360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42926"/>
                  </a:ext>
                </a:extLst>
              </a:tr>
              <a:tr h="2062008">
                <a:tc>
                  <a:txBody>
                    <a:bodyPr/>
                    <a:lstStyle/>
                    <a:p>
                      <a:r>
                        <a:rPr lang="en-US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[Please identify the core freshwater protection issue your solution targets (e.g., pollution, biodiversity loss, lack of awareness). Explain how your solution contributes to sustainable water ecosystems (max. 200 words)]</a:t>
                      </a:r>
                      <a:endParaRPr lang="el-GR" sz="7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243688"/>
                  </a:ext>
                </a:extLst>
              </a:tr>
            </a:tbl>
          </a:graphicData>
        </a:graphic>
      </p:graphicFrame>
      <p:sp>
        <p:nvSpPr>
          <p:cNvPr id="2070" name="TextBox 2069">
            <a:extLst>
              <a:ext uri="{FF2B5EF4-FFF2-40B4-BE49-F238E27FC236}">
                <a16:creationId xmlns:a16="http://schemas.microsoft.com/office/drawing/2014/main" id="{0D442068-EEC7-EF3B-4A45-FEC73E47BA08}"/>
              </a:ext>
            </a:extLst>
          </p:cNvPr>
          <p:cNvSpPr txBox="1"/>
          <p:nvPr/>
        </p:nvSpPr>
        <p:spPr>
          <a:xfrm>
            <a:off x="1896326" y="376807"/>
            <a:ext cx="60731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360"/>
                </a:solidFill>
                <a:latin typeface="Century Gothic" panose="020B0502020202020204" pitchFamily="34" charset="0"/>
              </a:rPr>
              <a:t>PROCLEANLAKES HACKATHON </a:t>
            </a:r>
          </a:p>
          <a:p>
            <a:r>
              <a:rPr lang="en-US" sz="1600" b="0" dirty="0">
                <a:solidFill>
                  <a:srgbClr val="002360"/>
                </a:solidFill>
                <a:latin typeface="Century Gothic" panose="020B0502020202020204" pitchFamily="34" charset="0"/>
              </a:rPr>
              <a:t>The Hackathon is part of the </a:t>
            </a:r>
            <a:r>
              <a:rPr lang="en-US" sz="1600" b="0" dirty="0" err="1">
                <a:solidFill>
                  <a:srgbClr val="002360"/>
                </a:solidFill>
                <a:latin typeface="Century Gothic" panose="020B0502020202020204" pitchFamily="34" charset="0"/>
              </a:rPr>
              <a:t>ProCleanLakes</a:t>
            </a:r>
            <a:r>
              <a:rPr lang="en-US" sz="1600" b="0" dirty="0">
                <a:solidFill>
                  <a:srgbClr val="002360"/>
                </a:solidFill>
                <a:latin typeface="Century Gothic" panose="020B0502020202020204" pitchFamily="34" charset="0"/>
              </a:rPr>
              <a:t>, an EU-funded project which aims to provide nature-based solutions for restoration and protection of European natural lakes.</a:t>
            </a:r>
            <a:endParaRPr lang="el-GR" sz="1600" b="0" dirty="0">
              <a:solidFill>
                <a:srgbClr val="0023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03" name="Εικόνα 2102" descr="Εικόνα που περιέχει κείμενο, γραμματοσειρά, Μπελ ηλεκτρίκ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12C5B921-5D40-76D2-6A41-B487DBFE2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73" y="11201359"/>
            <a:ext cx="2401824" cy="499872"/>
          </a:xfrm>
          <a:prstGeom prst="rect">
            <a:avLst/>
          </a:prstGeom>
        </p:spPr>
      </p:pic>
      <p:pic>
        <p:nvPicPr>
          <p:cNvPr id="2105" name="Εικόνα 2104" descr="Εικόνα που περιέχει γραφικά, λογότυπο, γραφιστική, στιγμιότυπο οθόνη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2CCDD209-7880-B18F-DD30-D8736EB210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6"/>
          <a:stretch/>
        </p:blipFill>
        <p:spPr>
          <a:xfrm>
            <a:off x="9722774" y="11098377"/>
            <a:ext cx="1981104" cy="1255312"/>
          </a:xfrm>
          <a:prstGeom prst="rect">
            <a:avLst/>
          </a:prstGeom>
        </p:spPr>
      </p:pic>
      <p:graphicFrame>
        <p:nvGraphicFramePr>
          <p:cNvPr id="2106" name="Πίνακας 2105">
            <a:extLst>
              <a:ext uri="{FF2B5EF4-FFF2-40B4-BE49-F238E27FC236}">
                <a16:creationId xmlns:a16="http://schemas.microsoft.com/office/drawing/2014/main" id="{12908C78-E6FC-A07F-9676-EC18347C4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98752"/>
              </p:ext>
            </p:extLst>
          </p:nvPr>
        </p:nvGraphicFramePr>
        <p:xfrm>
          <a:off x="1926647" y="2721423"/>
          <a:ext cx="5854434" cy="2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4434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endParaRPr lang="el-GR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2121" name="Πίνακας 2120">
            <a:extLst>
              <a:ext uri="{FF2B5EF4-FFF2-40B4-BE49-F238E27FC236}">
                <a16:creationId xmlns:a16="http://schemas.microsoft.com/office/drawing/2014/main" id="{9FAA73AC-916B-0530-79B6-D0195D922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344844"/>
              </p:ext>
            </p:extLst>
          </p:nvPr>
        </p:nvGraphicFramePr>
        <p:xfrm>
          <a:off x="345352" y="4201328"/>
          <a:ext cx="1429004" cy="359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004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GB" sz="900" dirty="0" err="1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Backround</a:t>
                      </a:r>
                      <a:r>
                        <a:rPr lang="en-GB" sz="9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of the team</a:t>
                      </a:r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AA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2122" name="Πίνακας 2121">
            <a:extLst>
              <a:ext uri="{FF2B5EF4-FFF2-40B4-BE49-F238E27FC236}">
                <a16:creationId xmlns:a16="http://schemas.microsoft.com/office/drawing/2014/main" id="{ED72B798-1A49-5F90-0418-45D7660C2E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826413"/>
              </p:ext>
            </p:extLst>
          </p:nvPr>
        </p:nvGraphicFramePr>
        <p:xfrm>
          <a:off x="341609" y="4561884"/>
          <a:ext cx="1525901" cy="496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901">
                  <a:extLst>
                    <a:ext uri="{9D8B030D-6E8A-4147-A177-3AD203B41FA5}">
                      <a16:colId xmlns:a16="http://schemas.microsoft.com/office/drawing/2014/main" val="3447884367"/>
                    </a:ext>
                  </a:extLst>
                </a:gridCol>
              </a:tblGrid>
              <a:tr h="349077">
                <a:tc>
                  <a:txBody>
                    <a:bodyPr/>
                    <a:lstStyle/>
                    <a:p>
                      <a:r>
                        <a:rPr lang="en-US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(multiple selections possible in case of mixed teams)</a:t>
                      </a:r>
                      <a:endParaRPr lang="el-GR" sz="9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80" marR="85380" marT="42689" marB="42689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675235"/>
                  </a:ext>
                </a:extLst>
              </a:tr>
            </a:tbl>
          </a:graphicData>
        </a:graphic>
      </p:graphicFrame>
      <p:graphicFrame>
        <p:nvGraphicFramePr>
          <p:cNvPr id="2124" name="Πίνακας 2123">
            <a:extLst>
              <a:ext uri="{FF2B5EF4-FFF2-40B4-BE49-F238E27FC236}">
                <a16:creationId xmlns:a16="http://schemas.microsoft.com/office/drawing/2014/main" id="{1E567A70-0E37-83D5-17ED-7B2A15C1E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696928"/>
              </p:ext>
            </p:extLst>
          </p:nvPr>
        </p:nvGraphicFramePr>
        <p:xfrm>
          <a:off x="2016842" y="4266072"/>
          <a:ext cx="5702551" cy="83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774">
                  <a:extLst>
                    <a:ext uri="{9D8B030D-6E8A-4147-A177-3AD203B41FA5}">
                      <a16:colId xmlns:a16="http://schemas.microsoft.com/office/drawing/2014/main" val="1749962293"/>
                    </a:ext>
                  </a:extLst>
                </a:gridCol>
                <a:gridCol w="209694">
                  <a:extLst>
                    <a:ext uri="{9D8B030D-6E8A-4147-A177-3AD203B41FA5}">
                      <a16:colId xmlns:a16="http://schemas.microsoft.com/office/drawing/2014/main" val="1777195251"/>
                    </a:ext>
                  </a:extLst>
                </a:gridCol>
                <a:gridCol w="1610353">
                  <a:extLst>
                    <a:ext uri="{9D8B030D-6E8A-4147-A177-3AD203B41FA5}">
                      <a16:colId xmlns:a16="http://schemas.microsoft.com/office/drawing/2014/main" val="1738465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9261844"/>
                    </a:ext>
                  </a:extLst>
                </a:gridCol>
                <a:gridCol w="1683630">
                  <a:extLst>
                    <a:ext uri="{9D8B030D-6E8A-4147-A177-3AD203B41FA5}">
                      <a16:colId xmlns:a16="http://schemas.microsoft.com/office/drawing/2014/main" val="913466122"/>
                    </a:ext>
                  </a:extLst>
                </a:gridCol>
                <a:gridCol w="215820">
                  <a:extLst>
                    <a:ext uri="{9D8B030D-6E8A-4147-A177-3AD203B41FA5}">
                      <a16:colId xmlns:a16="http://schemas.microsoft.com/office/drawing/2014/main" val="285193753"/>
                    </a:ext>
                  </a:extLst>
                </a:gridCol>
              </a:tblGrid>
              <a:tr h="204484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Higher Education Students</a:t>
                      </a:r>
                      <a:endParaRPr lang="el-GR" sz="9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Researchers</a:t>
                      </a:r>
                      <a:endParaRPr lang="el-GR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Professionals</a:t>
                      </a:r>
                      <a:endParaRPr lang="el-GR" sz="9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366968"/>
                  </a:ext>
                </a:extLst>
              </a:tr>
              <a:tr h="327174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Teachers</a:t>
                      </a:r>
                      <a:endParaRPr lang="el-GR" sz="900" b="1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Primary School Students</a:t>
                      </a:r>
                      <a:endParaRPr lang="el-GR" sz="900" b="1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Secondary School Students</a:t>
                      </a:r>
                      <a:endParaRPr lang="el-GR" sz="900" b="1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496837"/>
                  </a:ext>
                </a:extLst>
              </a:tr>
              <a:tr h="240159">
                <a:tc>
                  <a:txBody>
                    <a:bodyPr/>
                    <a:lstStyle/>
                    <a:p>
                      <a:r>
                        <a:rPr lang="en-GB" sz="900" b="1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Others </a:t>
                      </a:r>
                      <a:r>
                        <a:rPr lang="en-GB" sz="900" b="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(please specify)</a:t>
                      </a:r>
                      <a:endParaRPr lang="el-GR" sz="900" b="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90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el-GR" sz="900" dirty="0"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406963"/>
                  </a:ext>
                </a:extLst>
              </a:tr>
            </a:tbl>
          </a:graphicData>
        </a:graphic>
      </p:graphicFrame>
      <p:pic>
        <p:nvPicPr>
          <p:cNvPr id="2132" name="Εικόνα 2131" descr="Εικόνα που περιέχει γραφικά, πράσινο, σχεδίαση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F50A9ABE-7022-D748-3BAE-64C034E102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7" y="379447"/>
            <a:ext cx="1390558" cy="139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6762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Θέμα του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451</Words>
  <Application>Microsoft Office PowerPoint</Application>
  <PresentationFormat>Προσαρμογή</PresentationFormat>
  <Paragraphs>38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papadimitriou</dc:creator>
  <cp:lastModifiedBy>maria papadimitriou</cp:lastModifiedBy>
  <cp:revision>14</cp:revision>
  <dcterms:created xsi:type="dcterms:W3CDTF">2025-10-19T15:36:24Z</dcterms:created>
  <dcterms:modified xsi:type="dcterms:W3CDTF">2026-10-16T05:33:56Z</dcterms:modified>
</cp:coreProperties>
</file>